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2"/>
  </p:notesMasterIdLst>
  <p:sldIdLst>
    <p:sldId id="383" r:id="rId3"/>
    <p:sldId id="355" r:id="rId4"/>
    <p:sldId id="329" r:id="rId5"/>
    <p:sldId id="336" r:id="rId6"/>
    <p:sldId id="356" r:id="rId7"/>
    <p:sldId id="289" r:id="rId8"/>
    <p:sldId id="340" r:id="rId9"/>
    <p:sldId id="347" r:id="rId10"/>
    <p:sldId id="330" r:id="rId11"/>
    <p:sldId id="357" r:id="rId12"/>
    <p:sldId id="349" r:id="rId13"/>
    <p:sldId id="353" r:id="rId14"/>
    <p:sldId id="351" r:id="rId15"/>
    <p:sldId id="259" r:id="rId16"/>
    <p:sldId id="350" r:id="rId17"/>
    <p:sldId id="384" r:id="rId18"/>
    <p:sldId id="390" r:id="rId19"/>
    <p:sldId id="387" r:id="rId20"/>
    <p:sldId id="391" r:id="rId21"/>
    <p:sldId id="358" r:id="rId22"/>
    <p:sldId id="370" r:id="rId23"/>
    <p:sldId id="371" r:id="rId24"/>
    <p:sldId id="373" r:id="rId25"/>
    <p:sldId id="363" r:id="rId26"/>
    <p:sldId id="374" r:id="rId27"/>
    <p:sldId id="365" r:id="rId28"/>
    <p:sldId id="366" r:id="rId29"/>
    <p:sldId id="392" r:id="rId30"/>
    <p:sldId id="393" r:id="rId31"/>
    <p:sldId id="394" r:id="rId32"/>
    <p:sldId id="395" r:id="rId33"/>
    <p:sldId id="397" r:id="rId34"/>
    <p:sldId id="396" r:id="rId35"/>
    <p:sldId id="381" r:id="rId36"/>
    <p:sldId id="376" r:id="rId37"/>
    <p:sldId id="377" r:id="rId38"/>
    <p:sldId id="380" r:id="rId39"/>
    <p:sldId id="378" r:id="rId40"/>
    <p:sldId id="382" r:id="rId4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3.2245813891369407E-2"/>
          <c:w val="0.90769429862933804"/>
          <c:h val="0.774120393678685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Эксплуатация ОПО</c:v>
                </c:pt>
              </c:strCache>
            </c:strRef>
          </c:tx>
          <c:spPr>
            <a:ln w="57150"/>
          </c:spPr>
          <c:marker>
            <c:spPr>
              <a:solidFill>
                <a:schemeClr val="accent2"/>
              </a:solidFill>
              <a:ln w="57150"/>
            </c:spPr>
          </c:marker>
          <c:dLbls>
            <c:dLbl>
              <c:idx val="0"/>
              <c:layout>
                <c:manualLayout>
                  <c:x val="-7.8703703703703692E-2"/>
                  <c:y val="3.043649927324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23456790123455E-2"/>
                  <c:y val="-6.1988968866761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321109166909692E-2"/>
                  <c:y val="-9.252051656271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93827160493825E-2"/>
                  <c:y val="-8.228414089485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212E-2"/>
                  <c:y val="-6.4666873312121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678</c:v>
                </c:pt>
                <c:pt idx="1">
                  <c:v>675</c:v>
                </c:pt>
                <c:pt idx="2">
                  <c:v>657</c:v>
                </c:pt>
                <c:pt idx="3">
                  <c:v>668</c:v>
                </c:pt>
                <c:pt idx="4">
                  <c:v>691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Эксплуатация ГТС</c:v>
                </c:pt>
              </c:strCache>
            </c:strRef>
          </c:tx>
          <c:spPr>
            <a:ln w="57150"/>
          </c:spPr>
          <c:marker>
            <c:spPr>
              <a:solidFill>
                <a:srgbClr val="C00000"/>
              </a:solidFill>
              <a:ln w="57150"/>
            </c:spPr>
          </c:marker>
          <c:dLbls>
            <c:dLbl>
              <c:idx val="0"/>
              <c:layout>
                <c:manualLayout>
                  <c:x val="-3.8580246913580245E-2"/>
                  <c:y val="-7.7341622913628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493827160493825E-2"/>
                  <c:y val="-7.388253924407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788179255371E-2"/>
                  <c:y val="-5.929451581209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197530864196E-2"/>
                  <c:y val="-5.75878874363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591377466705559E-3"/>
                  <c:y val="-1.0777812218686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51</c:v>
                </c:pt>
                <c:pt idx="3">
                  <c:v>51</c:v>
                </c:pt>
                <c:pt idx="4">
                  <c:v>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Объекты кап. строя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8.4876543209876532E-2"/>
                  <c:y val="1.5274154233463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030864197530864"/>
                  <c:y val="1.887750783035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5081170409256E-3"/>
                  <c:y val="-3.625524490138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114531227756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316741696017772E-16"/>
                  <c:y val="-0.10238921607752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875</c:v>
                </c:pt>
                <c:pt idx="1">
                  <c:v>578</c:v>
                </c:pt>
                <c:pt idx="2">
                  <c:v>319</c:v>
                </c:pt>
                <c:pt idx="3">
                  <c:v>240</c:v>
                </c:pt>
                <c:pt idx="4">
                  <c:v>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248576"/>
        <c:axId val="76250112"/>
      </c:lineChart>
      <c:catAx>
        <c:axId val="7624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250112"/>
        <c:crosses val="autoZero"/>
        <c:auto val="1"/>
        <c:lblAlgn val="ctr"/>
        <c:lblOffset val="100"/>
        <c:noMultiLvlLbl val="0"/>
      </c:catAx>
      <c:valAx>
        <c:axId val="76250112"/>
        <c:scaling>
          <c:orientation val="minMax"/>
          <c:max val="9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248576"/>
        <c:crosses val="autoZero"/>
        <c:crossBetween val="between"/>
        <c:majorUnit val="100"/>
        <c:minorUnit val="50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 algn="ctr">
        <a:defRPr lang="ru-RU" sz="1800" b="1" i="0" u="none" strike="noStrike" kern="1200" baseline="0">
          <a:solidFill>
            <a:prstClr val="black"/>
          </a:solidFill>
          <a:latin typeface="Times New Roman" pitchFamily="18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Штрафы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ln w="2857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ln w="285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0866627782638279E-3"/>
                  <c:y val="-0.40404263136927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0.40794876140171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-0.44442851167806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6296296296294E-3"/>
                  <c:y val="-0.26365814302945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34794804995091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798</c:v>
                </c:pt>
                <c:pt idx="1">
                  <c:v>748</c:v>
                </c:pt>
                <c:pt idx="2">
                  <c:v>851</c:v>
                </c:pt>
                <c:pt idx="3">
                  <c:v>491</c:v>
                </c:pt>
                <c:pt idx="4">
                  <c:v>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946432"/>
        <c:axId val="100861056"/>
      </c:barChart>
      <c:catAx>
        <c:axId val="989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861056"/>
        <c:crosses val="autoZero"/>
        <c:auto val="0"/>
        <c:lblAlgn val="ctr"/>
        <c:lblOffset val="100"/>
        <c:noMultiLvlLbl val="0"/>
      </c:catAx>
      <c:valAx>
        <c:axId val="100861056"/>
        <c:scaling>
          <c:orientation val="minMax"/>
          <c:max val="10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98946432"/>
        <c:crosses val="autoZero"/>
        <c:crossBetween val="between"/>
        <c:majorUnit val="1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ln w="57150"/>
          </c:spPr>
          <c:marker>
            <c:spPr>
              <a:solidFill>
                <a:schemeClr val="accent2"/>
              </a:solidFill>
              <a:ln w="57150"/>
            </c:spPr>
          </c:marker>
          <c:dLbls>
            <c:dLbl>
              <c:idx val="0"/>
              <c:layout>
                <c:manualLayout>
                  <c:x val="-7.8703703703703692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493827160493825E-2"/>
                  <c:y val="-8.893349941347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642096821230678E-2"/>
                  <c:y val="-6.8270439070672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839506172839504E-2"/>
                  <c:y val="-0.12000648366026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27</c:v>
                </c:pt>
                <c:pt idx="2">
                  <c:v>53</c:v>
                </c:pt>
                <c:pt idx="3">
                  <c:v>43</c:v>
                </c:pt>
                <c:pt idx="4">
                  <c:v>188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приостановление деятельности</c:v>
                </c:pt>
              </c:strCache>
            </c:strRef>
          </c:tx>
          <c:spPr>
            <a:ln w="57150"/>
          </c:spPr>
          <c:marker>
            <c:spPr>
              <a:solidFill>
                <a:srgbClr val="C00000"/>
              </a:solidFill>
              <a:ln w="57150"/>
            </c:spPr>
          </c:marker>
          <c:dLbls>
            <c:dLbl>
              <c:idx val="0"/>
              <c:layout>
                <c:manualLayout>
                  <c:x val="-7.4074074074074056E-2"/>
                  <c:y val="-1.80636557108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50617283950615E-2"/>
                  <c:y val="-4.424355564268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91479537280063E-2"/>
                  <c:y val="-8.6239046358807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196E-3"/>
                  <c:y val="-8.4532205821418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605059784193643E-2"/>
                  <c:y val="-9.1611403858838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16832"/>
        <c:axId val="100639104"/>
      </c:lineChart>
      <c:catAx>
        <c:axId val="10061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639104"/>
        <c:crosses val="autoZero"/>
        <c:auto val="1"/>
        <c:lblAlgn val="ctr"/>
        <c:lblOffset val="100"/>
        <c:noMultiLvlLbl val="0"/>
      </c:catAx>
      <c:valAx>
        <c:axId val="10063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6168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ayout/>
      <c:overlay val="0"/>
    </c:legend>
    <c:plotVisOnly val="1"/>
    <c:dispBlanksAs val="zero"/>
    <c:showDLblsOverMax val="0"/>
  </c:chart>
  <c:txPr>
    <a:bodyPr/>
    <a:lstStyle/>
    <a:p>
      <a:pPr algn="ctr">
        <a:defRPr lang="ru-RU" sz="1800" b="1" i="0" u="none" strike="noStrike" kern="1200" baseline="0">
          <a:solidFill>
            <a:prstClr val="black"/>
          </a:solidFill>
          <a:latin typeface="Times New Roman" pitchFamily="18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Тяжелые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Групповые н/с, 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Аварии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48992"/>
        <c:axId val="113350528"/>
      </c:barChart>
      <c:catAx>
        <c:axId val="11334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13350528"/>
        <c:crosses val="autoZero"/>
        <c:auto val="1"/>
        <c:lblAlgn val="ctr"/>
        <c:lblOffset val="100"/>
        <c:noMultiLvlLbl val="0"/>
      </c:catAx>
      <c:valAx>
        <c:axId val="11335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133489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lang="ru-RU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Тяжелые н/с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Групповые н/с, 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Аварии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21344"/>
        <c:axId val="117735424"/>
      </c:barChart>
      <c:catAx>
        <c:axId val="11772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17735424"/>
        <c:crosses val="autoZero"/>
        <c:auto val="1"/>
        <c:lblAlgn val="ctr"/>
        <c:lblOffset val="100"/>
        <c:noMultiLvlLbl val="0"/>
      </c:catAx>
      <c:valAx>
        <c:axId val="11773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177213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 н/с</c:v>
                </c:pt>
              </c:strCache>
            </c:strRef>
          </c:tx>
          <c:spPr>
            <a:ln w="57150"/>
          </c:spPr>
          <c:marker>
            <c:spPr>
              <a:solidFill>
                <a:schemeClr val="accent2"/>
              </a:solidFill>
              <a:ln w="57150"/>
            </c:spPr>
          </c:marker>
          <c:dLbls>
            <c:dLbl>
              <c:idx val="0"/>
              <c:layout>
                <c:manualLayout>
                  <c:x val="-7.8703703703703692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358024691357E-2"/>
                  <c:y val="-5.390560970274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1977252843508E-2"/>
                  <c:y val="-8.443715739870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196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 н/с</c:v>
                </c:pt>
              </c:strCache>
            </c:strRef>
          </c:tx>
          <c:spPr>
            <a:ln w="57150"/>
          </c:spPr>
          <c:marker>
            <c:spPr>
              <a:solidFill>
                <a:srgbClr val="C00000"/>
              </a:solidFill>
              <a:ln w="57150"/>
            </c:spPr>
          </c:marker>
          <c:dLbls>
            <c:dLbl>
              <c:idx val="0"/>
              <c:layout>
                <c:manualLayout>
                  <c:x val="-7.8703703703703706E-2"/>
                  <c:y val="-8.2730529022972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08E-2"/>
                  <c:y val="4.736784821615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187129386719E-2"/>
                  <c:y val="-1.654860931205825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7.8703703703703692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358024691357E-2"/>
                  <c:y val="-9.967842657519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1977252843508E-2"/>
                  <c:y val="-3.086633879204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196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</c:v>
                </c:pt>
                <c:pt idx="1">
                  <c:v>9</c:v>
                </c:pt>
                <c:pt idx="2">
                  <c:v>14</c:v>
                </c:pt>
                <c:pt idx="3">
                  <c:v>9</c:v>
                </c:pt>
                <c:pt idx="4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61376"/>
        <c:axId val="117871360"/>
      </c:lineChart>
      <c:catAx>
        <c:axId val="1178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871360"/>
        <c:crosses val="autoZero"/>
        <c:auto val="1"/>
        <c:lblAlgn val="ctr"/>
        <c:lblOffset val="100"/>
        <c:noMultiLvlLbl val="0"/>
      </c:catAx>
      <c:valAx>
        <c:axId val="1178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613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 algn="ctr">
        <a:defRPr lang="ru-RU" sz="1800" b="1" i="0" u="none" strike="noStrike" kern="1200" baseline="0">
          <a:solidFill>
            <a:prstClr val="black"/>
          </a:solidFill>
          <a:latin typeface="Times New Roman" pitchFamily="18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6.1728395061728392E-3"/>
                  <c:y val="-4.2090489913417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Плановые</c:v>
                </c:pt>
                <c:pt idx="1">
                  <c:v>Проверки предписаний</c:v>
                </c:pt>
                <c:pt idx="2">
                  <c:v>По поступлению информации</c:v>
                </c:pt>
                <c:pt idx="3">
                  <c:v>По поручениям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19</c:v>
                </c:pt>
                <c:pt idx="2">
                  <c:v>0</c:v>
                </c:pt>
                <c:pt idx="3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Плановые</c:v>
                </c:pt>
                <c:pt idx="1">
                  <c:v>Проверки предписаний</c:v>
                </c:pt>
                <c:pt idx="2">
                  <c:v>По поступлению информации</c:v>
                </c:pt>
                <c:pt idx="3">
                  <c:v>По поручениям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40</c:v>
                </c:pt>
                <c:pt idx="2">
                  <c:v>6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61184"/>
        <c:axId val="113291648"/>
      </c:barChart>
      <c:catAx>
        <c:axId val="113261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291648"/>
        <c:crosses val="autoZero"/>
        <c:auto val="1"/>
        <c:lblAlgn val="ctr"/>
        <c:lblOffset val="100"/>
        <c:noMultiLvlLbl val="0"/>
      </c:catAx>
      <c:valAx>
        <c:axId val="11329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2611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 плановым</c:v>
                </c:pt>
                <c:pt idx="1">
                  <c:v>По внеплановым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2641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3459119496855348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 плановым</c:v>
                </c:pt>
                <c:pt idx="1">
                  <c:v>По внеплановым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1954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42816"/>
        <c:axId val="117448704"/>
      </c:barChart>
      <c:catAx>
        <c:axId val="117442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17448704"/>
        <c:crosses val="autoZero"/>
        <c:auto val="1"/>
        <c:lblAlgn val="ctr"/>
        <c:lblOffset val="100"/>
        <c:noMultiLvlLbl val="0"/>
      </c:catAx>
      <c:valAx>
        <c:axId val="11744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442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2578616352201259E-2"/>
                  <c:y val="-1.683619596536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 плановым</c:v>
                </c:pt>
                <c:pt idx="1">
                  <c:v>По внеплановым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1446540880503145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 плановым</c:v>
                </c:pt>
                <c:pt idx="1">
                  <c:v>По внеплановым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07200"/>
        <c:axId val="117508736"/>
      </c:barChart>
      <c:catAx>
        <c:axId val="11750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508736"/>
        <c:crosses val="autoZero"/>
        <c:auto val="1"/>
        <c:lblAlgn val="ctr"/>
        <c:lblOffset val="100"/>
        <c:noMultiLvlLbl val="0"/>
      </c:catAx>
      <c:valAx>
        <c:axId val="11750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507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1" kern="120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опасных производственных объектов, закрепленных за отделом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  <a:prstDash val="solid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  <a:prstDash val="solid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  <a:prstDash val="solid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  <a:prstDash val="solid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  <a:prstDash val="solid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2485729138930098"/>
                  <c:y val="5.051052696238263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108</a:t>
                    </a:r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037480822143497E-2"/>
                  <c:y val="5.0042000482463551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99</a:t>
                    </a:r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10630555238578E-2"/>
                  <c:y val="2.945539775885012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68</a:t>
                    </a:r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098279381743947E-2"/>
                  <c:y val="0.123142627168892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182991618801271"/>
                  <c:y val="-1.57192343890897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sz="20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635</a:t>
                    </a:r>
                    <a:endParaRPr lang="en-US" sz="20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</c:v>
                </c:pt>
                <c:pt idx="1">
                  <c:v>НХ</c:v>
                </c:pt>
                <c:pt idx="2">
                  <c:v>МТ</c:v>
                </c:pt>
                <c:pt idx="3">
                  <c:v>РС</c:v>
                </c:pt>
                <c:pt idx="4">
                  <c:v>ГС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</c:v>
                </c:pt>
                <c:pt idx="1">
                  <c:v>99</c:v>
                </c:pt>
                <c:pt idx="2">
                  <c:v>68</c:v>
                </c:pt>
                <c:pt idx="3">
                  <c:v>7</c:v>
                </c:pt>
                <c:pt idx="4">
                  <c:v>635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0.12958390626149763"/>
          <c:w val="0.89380540974044909"/>
          <c:h val="0.70852281428189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3148148148148147E-2"/>
                  <c:y val="-2.175546560892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9.288289757126553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7667376297529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Постоянный надзор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19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9.2592592592592587E-3"/>
                  <c:y val="-2.9424941240295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-2.9278853576153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3"/>
                  <c:y val="-5.131987499224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Постоянный надзор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</c:v>
                </c:pt>
                <c:pt idx="1">
                  <c:v>42</c:v>
                </c:pt>
                <c:pt idx="2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40800"/>
        <c:axId val="105351808"/>
      </c:barChart>
      <c:catAx>
        <c:axId val="100940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5351808"/>
        <c:crosses val="autoZero"/>
        <c:auto val="1"/>
        <c:lblAlgn val="ctr"/>
        <c:lblOffset val="100"/>
        <c:noMultiLvlLbl val="0"/>
      </c:catAx>
      <c:valAx>
        <c:axId val="10535180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0940800"/>
        <c:crosses val="autoZero"/>
        <c:crossBetween val="between"/>
        <c:majorUnit val="100"/>
        <c:minorUnit val="100"/>
      </c:valAx>
    </c:plotArea>
    <c:legend>
      <c:legendPos val="b"/>
      <c:layout>
        <c:manualLayout>
          <c:xMode val="edge"/>
          <c:yMode val="edge"/>
          <c:x val="0.28686290949742393"/>
          <c:y val="0.92436238315862806"/>
          <c:w val="0.42627405949256342"/>
          <c:h val="7.5637616841371977E-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ctr">
        <a:defRPr lang="ru-RU" sz="1600" b="1" i="0" u="none" strike="noStrike" kern="1200" baseline="0">
          <a:solidFill>
            <a:prstClr val="black"/>
          </a:solidFill>
          <a:latin typeface="Times New Roman" pitchFamily="18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4.0123456790123441E-2"/>
                  <c:y val="-0.1346895677229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-0.11785337175756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2587E-3"/>
                  <c:y val="-8.13749471659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296296296296294E-3"/>
                  <c:y val="-5.05085878961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776E-2"/>
                  <c:y val="-6.7344783861467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418</c:v>
                </c:pt>
                <c:pt idx="1">
                  <c:v>346</c:v>
                </c:pt>
                <c:pt idx="2">
                  <c:v>118</c:v>
                </c:pt>
                <c:pt idx="3">
                  <c:v>25</c:v>
                </c:pt>
                <c:pt idx="4">
                  <c:v>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5.5555434042966853E-2"/>
                  <c:y val="-0.28902136407213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-0.28340929875034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1377466705559E-3"/>
                  <c:y val="-0.31708169068107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679012345678E-2"/>
                  <c:y val="-0.28902136407213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518518518518517E-2"/>
                  <c:y val="-0.24412484149782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1228</c:v>
                </c:pt>
                <c:pt idx="1">
                  <c:v>1099</c:v>
                </c:pt>
                <c:pt idx="2">
                  <c:v>1233</c:v>
                </c:pt>
                <c:pt idx="3">
                  <c:v>805</c:v>
                </c:pt>
                <c:pt idx="4">
                  <c:v>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79328"/>
        <c:axId val="76180864"/>
      </c:areaChart>
      <c:catAx>
        <c:axId val="7617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180864"/>
        <c:crosses val="autoZero"/>
        <c:auto val="0"/>
        <c:lblAlgn val="ctr"/>
        <c:lblOffset val="100"/>
        <c:noMultiLvlLbl val="0"/>
      </c:catAx>
      <c:valAx>
        <c:axId val="76180864"/>
        <c:scaling>
          <c:orientation val="minMax"/>
          <c:max val="18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76179328"/>
        <c:crosses val="autoZero"/>
        <c:crossBetween val="midCat"/>
        <c:majorUnit val="200"/>
        <c:minorUnit val="25"/>
      </c:valAx>
    </c:plotArea>
    <c:legend>
      <c:legendPos val="b"/>
      <c:layout/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0.12958390626149763"/>
          <c:w val="0.89380540974044909"/>
          <c:h val="0.70852281428189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5432098765432098E-3"/>
                  <c:y val="-2.1755519228022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506172839506168E-2"/>
                  <c:y val="3.4450537241893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7667376297529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Постоянный надзор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661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5432098765432098E-3"/>
                  <c:y val="-1.1100858923323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-2.9278853576153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316741696017772E-16"/>
                  <c:y val="-1.832408231697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3"/>
                  <c:y val="-5.131987499224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Постоянный надзор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304</c:v>
                </c:pt>
                <c:pt idx="1">
                  <c:v>633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32608"/>
        <c:axId val="117342592"/>
      </c:barChart>
      <c:catAx>
        <c:axId val="11733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42592"/>
        <c:crosses val="autoZero"/>
        <c:auto val="1"/>
        <c:lblAlgn val="ctr"/>
        <c:lblOffset val="100"/>
        <c:noMultiLvlLbl val="0"/>
      </c:catAx>
      <c:valAx>
        <c:axId val="117342592"/>
        <c:scaling>
          <c:orientation val="minMax"/>
          <c:max val="7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117332608"/>
        <c:crosses val="autoZero"/>
        <c:crossBetween val="between"/>
        <c:majorUnit val="100"/>
        <c:minorUnit val="100"/>
      </c:valAx>
    </c:plotArea>
    <c:legend>
      <c:legendPos val="b"/>
      <c:layout>
        <c:manualLayout>
          <c:xMode val="edge"/>
          <c:yMode val="edge"/>
          <c:x val="0.28686290949742393"/>
          <c:y val="0.92436238315862806"/>
          <c:w val="0.42627405949256342"/>
          <c:h val="7.5637616841371977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1"/>
            <c:bubble3D val="0"/>
            <c:spPr>
              <a:ln w="28575">
                <a:solidFill>
                  <a:schemeClr val="accent1"/>
                </a:solidFill>
              </a:ln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056114513463595E-2"/>
                  <c:y val="-4.118946619758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665864683581222E-2"/>
                  <c:y val="-6.024085559120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344646155341692"/>
                  <c:y val="9.5570876111804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93637600855449E-2"/>
                  <c:y val="1.413139553121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383554486244782E-2"/>
                  <c:y val="-2.316854998593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ДЛ</c:v>
                </c:pt>
                <c:pt idx="1">
                  <c:v>ЮЛ</c:v>
                </c:pt>
                <c:pt idx="2">
                  <c:v>Предупреждения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29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5877320890444245E-2"/>
          <c:y val="0.83775577223445752"/>
          <c:w val="0.94515893846602494"/>
          <c:h val="0.15705696224206869"/>
        </c:manualLayout>
      </c:layout>
      <c:overlay val="0"/>
      <c:txPr>
        <a:bodyPr/>
        <a:lstStyle/>
        <a:p>
          <a:pPr>
            <a:defRPr sz="20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Разбивка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РВС по годам эксплуатации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РВС 699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до 20 лет</c:v>
                </c:pt>
                <c:pt idx="1">
                  <c:v>от 20 до 30</c:v>
                </c:pt>
                <c:pt idx="2">
                  <c:v>от 30 до 40</c:v>
                </c:pt>
                <c:pt idx="3">
                  <c:v>свыше 40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</c:v>
                </c:pt>
                <c:pt idx="1">
                  <c:v>64</c:v>
                </c:pt>
                <c:pt idx="2">
                  <c:v>262</c:v>
                </c:pt>
                <c:pt idx="3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ГСН</a:t>
            </a:r>
          </a:p>
        </c:rich>
      </c:tx>
      <c:layout>
        <c:manualLayout>
          <c:xMode val="edge"/>
          <c:yMode val="edge"/>
          <c:x val="0.377825886893732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ГСН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8575" cmpd="dbl">
                <a:solidFill>
                  <a:schemeClr val="tx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8575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4816886120156683E-2"/>
                  <c:y val="8.18672825762118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175301171444577E-2"/>
                  <c:y val="-4.5212460185474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54371525832723E-2"/>
                  <c:y val="-5.81193564040324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581573293772318E-2"/>
                  <c:y val="-3.2691676926727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72972645773955E-2"/>
                  <c:y val="-0.489360212984658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819546759761737E-2"/>
                      <c:h val="3.81654945316153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Автодороги</c:v>
                </c:pt>
                <c:pt idx="1">
                  <c:v>ГТС I и II класса</c:v>
                </c:pt>
                <c:pt idx="2">
                  <c:v>Авиа</c:v>
                </c:pt>
                <c:pt idx="3">
                  <c:v>ЖД</c:v>
                </c:pt>
                <c:pt idx="4">
                  <c:v>ОПО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14</c:v>
                </c:pt>
                <c:pt idx="3">
                  <c:v>5</c:v>
                </c:pt>
                <c:pt idx="4">
                  <c:v>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Количество проверок и нарушений в 2020 и 2021 гг.</a:t>
            </a:r>
          </a:p>
        </c:rich>
      </c:tx>
      <c:layout>
        <c:manualLayout>
          <c:xMode val="edge"/>
          <c:yMode val="edge"/>
          <c:x val="0.1151442858364803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525831446456789E-2"/>
                  <c:y val="5.249086080382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779341977875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333</c:v>
                </c:pt>
                <c:pt idx="1">
                  <c:v>226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147</c:v>
                </c:pt>
                <c:pt idx="1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806272"/>
        <c:axId val="122957824"/>
      </c:barChart>
      <c:catAx>
        <c:axId val="1228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ru-RU"/>
          </a:p>
        </c:txPr>
        <c:crossAx val="122957824"/>
        <c:crosses val="autoZero"/>
        <c:auto val="1"/>
        <c:lblAlgn val="ctr"/>
        <c:lblOffset val="100"/>
        <c:noMultiLvlLbl val="0"/>
      </c:catAx>
      <c:valAx>
        <c:axId val="1229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12280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88083231656662"/>
          <c:y val="0.93743116334124743"/>
          <c:w val="0.51437967069538981"/>
          <c:h val="5.60366406476097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 defTabSz="914400" rtl="0" eaLnBrk="1" latinLnBrk="0" hangingPunct="1">
        <a:spcBef>
          <a:spcPct val="0"/>
        </a:spcBef>
        <a:buNone/>
        <a:defRPr lang="ru-RU" sz="2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solidFill>
                  <a:schemeClr val="tx1"/>
                </a:solidFill>
              </a:rPr>
              <a:t>Количество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b="1" baseline="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сумма</a:t>
            </a:r>
            <a:r>
              <a:rPr lang="ru-RU" sz="2400" b="1" baseline="0" dirty="0" smtClean="0">
                <a:solidFill>
                  <a:schemeClr val="tx1"/>
                </a:solidFill>
              </a:rPr>
              <a:t> штрафов 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2020 и 2021 гг.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4441272062049605E-2"/>
          <c:y val="6.815278100413083E-2"/>
          <c:w val="0.93911752272346383"/>
          <c:h val="0.8292910636191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smtClean="0">
                        <a:solidFill>
                          <a:schemeClr val="tx1"/>
                        </a:solidFill>
                      </a:rPr>
                      <a:t>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208812657179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502E-3"/>
                  <c:y val="-3.607553706153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7.48</c:v>
                </c:pt>
                <c:pt idx="1">
                  <c:v>7.05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59552"/>
        <c:axId val="43032960"/>
      </c:barChart>
      <c:catAx>
        <c:axId val="4155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032960"/>
        <c:crosses val="autoZero"/>
        <c:auto val="1"/>
        <c:lblAlgn val="ctr"/>
        <c:lblOffset val="100"/>
        <c:noMultiLvlLbl val="0"/>
      </c:catAx>
      <c:valAx>
        <c:axId val="430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55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64385030665145"/>
          <c:y val="0.93201071093110865"/>
          <c:w val="0.36757332989366531"/>
          <c:h val="5.5964110048378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solidFill>
                  <a:schemeClr val="tx1"/>
                </a:solidFill>
              </a:rPr>
              <a:t>Количество проверок и </a:t>
            </a:r>
            <a:r>
              <a:rPr lang="ru-RU" sz="2400" b="1" dirty="0" smtClean="0">
                <a:solidFill>
                  <a:schemeClr val="tx1"/>
                </a:solidFill>
              </a:rPr>
              <a:t>нарушений, выявленных в </a:t>
            </a:r>
            <a:r>
              <a:rPr lang="ru-RU" sz="2400" b="1" dirty="0">
                <a:solidFill>
                  <a:schemeClr val="tx1"/>
                </a:solidFill>
              </a:rPr>
              <a:t>2020 и 2021 гг.</a:t>
            </a:r>
          </a:p>
        </c:rich>
      </c:tx>
      <c:layout>
        <c:manualLayout>
          <c:xMode val="edge"/>
          <c:yMode val="edge"/>
          <c:x val="0.1416465033875292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0925531381468893E-2"/>
                  <c:y val="-2.6128784044571259E-2"/>
                </c:manualLayout>
              </c:layout>
              <c:tx>
                <c:rich>
                  <a:bodyPr/>
                  <a:lstStyle/>
                  <a:p>
                    <a:r>
                      <a:rPr lang="en-US" b="1" i="0" baseline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i="0" baseline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4.6823705920581099E-3"/>
                  <c:y val="-2.6128784044571179E-2"/>
                </c:manualLayout>
              </c:layout>
              <c:tx>
                <c:rich>
                  <a:bodyPr/>
                  <a:lstStyle/>
                  <a:p>
                    <a:r>
                      <a:rPr lang="en-US" b="1" i="0" baseline="0" smtClean="0">
                        <a:solidFill>
                          <a:schemeClr val="tx1"/>
                        </a:solidFill>
                      </a:rPr>
                      <a:t>29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i="0" baseline="0" smtClean="0">
                        <a:solidFill>
                          <a:schemeClr val="tx1"/>
                        </a:solidFill>
                      </a:rPr>
                      <a:t>34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439552"/>
        <c:axId val="120441472"/>
      </c:barChart>
      <c:catAx>
        <c:axId val="1204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0441472"/>
        <c:crosses val="autoZero"/>
        <c:auto val="1"/>
        <c:lblAlgn val="ctr"/>
        <c:lblOffset val="100"/>
        <c:noMultiLvlLbl val="0"/>
      </c:catAx>
      <c:valAx>
        <c:axId val="12044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04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Провеки предписаний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521</c:v>
                </c:pt>
                <c:pt idx="1">
                  <c:v>308</c:v>
                </c:pt>
                <c:pt idx="2">
                  <c:v>323</c:v>
                </c:pt>
                <c:pt idx="3">
                  <c:v>64</c:v>
                </c:pt>
                <c:pt idx="4">
                  <c:v>164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Постоянный надзор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4.0123335277534755E-2"/>
                  <c:y val="-0.34233598462912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7039631123807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347623213766E-2"/>
                  <c:y val="-0.40968076849059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296296296296294E-3"/>
                  <c:y val="-0.3507540826118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037037037037035E-2"/>
                  <c:y val="-0.29743946205481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108</c:v>
                </c:pt>
                <c:pt idx="1">
                  <c:v>270</c:v>
                </c:pt>
                <c:pt idx="2">
                  <c:v>277</c:v>
                </c:pt>
                <c:pt idx="3">
                  <c:v>295</c:v>
                </c:pt>
                <c:pt idx="4">
                  <c:v>392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поручениям</c:v>
                </c:pt>
              </c:strCache>
            </c:strRef>
          </c:tx>
          <c:dLbls>
            <c:dLbl>
              <c:idx val="4"/>
              <c:layout>
                <c:manualLayout>
                  <c:x val="1.69753086419753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118</c:v>
                </c:pt>
                <c:pt idx="1">
                  <c:v>128</c:v>
                </c:pt>
                <c:pt idx="2">
                  <c:v>190</c:v>
                </c:pt>
                <c:pt idx="3">
                  <c:v>85</c:v>
                </c:pt>
                <c:pt idx="4">
                  <c:v>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(в том числе стройнадзор)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delete val="1"/>
            </c:dLbl>
            <c:dLbl>
              <c:idx val="4"/>
              <c:layout>
                <c:manualLayout>
                  <c:x val="-3.6265432098765434E-2"/>
                  <c:y val="5.6118443743353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481</c:v>
                </c:pt>
                <c:pt idx="1">
                  <c:v>393</c:v>
                </c:pt>
                <c:pt idx="2">
                  <c:v>443</c:v>
                </c:pt>
                <c:pt idx="3">
                  <c:v>361</c:v>
                </c:pt>
                <c:pt idx="4">
                  <c:v>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792512"/>
        <c:axId val="90379392"/>
      </c:areaChart>
      <c:catAx>
        <c:axId val="9579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379392"/>
        <c:crosses val="autoZero"/>
        <c:auto val="0"/>
        <c:lblAlgn val="ctr"/>
        <c:lblOffset val="100"/>
        <c:noMultiLvlLbl val="0"/>
      </c:catAx>
      <c:valAx>
        <c:axId val="90379392"/>
        <c:scaling>
          <c:orientation val="minMax"/>
          <c:max val="15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95792512"/>
        <c:crosses val="autoZero"/>
        <c:crossBetween val="midCat"/>
        <c:majorUnit val="300"/>
        <c:minorUnit val="50"/>
      </c:valAx>
    </c:plotArea>
    <c:legend>
      <c:legendPos val="b"/>
      <c:layout/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0.14816122806999213"/>
          <c:w val="0.89380540974044909"/>
          <c:h val="0.70852281428189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нарушениями          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3.0864197530864196E-3"/>
                  <c:y val="-2.423948199808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2.3911662397448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7667376297529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632</c:v>
                </c:pt>
                <c:pt idx="1">
                  <c:v>519</c:v>
                </c:pt>
                <c:pt idx="2">
                  <c:v>510</c:v>
                </c:pt>
                <c:pt idx="3">
                  <c:v>340</c:v>
                </c:pt>
                <c:pt idx="4">
                  <c:v>543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нарушений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5433313891319424E-3"/>
                  <c:y val="-0.27063816070514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0.25381941130171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012100376953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197530864196E-3"/>
                  <c:y val="-0.18297575699726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592592592592587E-3"/>
                  <c:y val="-0.12171965243298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994</c:v>
                </c:pt>
                <c:pt idx="1">
                  <c:v>926</c:v>
                </c:pt>
                <c:pt idx="2">
                  <c:v>841</c:v>
                </c:pt>
                <c:pt idx="3">
                  <c:v>490</c:v>
                </c:pt>
                <c:pt idx="4">
                  <c:v>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405888"/>
        <c:axId val="90411776"/>
      </c:barChart>
      <c:catAx>
        <c:axId val="9040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411776"/>
        <c:crosses val="autoZero"/>
        <c:auto val="1"/>
        <c:lblAlgn val="ctr"/>
        <c:lblOffset val="100"/>
        <c:noMultiLvlLbl val="0"/>
      </c:catAx>
      <c:valAx>
        <c:axId val="90411776"/>
        <c:scaling>
          <c:orientation val="minMax"/>
          <c:max val="20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90405888"/>
        <c:crosses val="autoZero"/>
        <c:crossBetween val="between"/>
        <c:majorUnit val="200"/>
        <c:minorUnit val="100"/>
      </c:valAx>
    </c:plotArea>
    <c:legend>
      <c:legendPos val="b"/>
      <c:layout>
        <c:manualLayout>
          <c:xMode val="edge"/>
          <c:yMode val="edge"/>
          <c:x val="0.19427031690483135"/>
          <c:y val="0.92222345917649495"/>
          <c:w val="0.68568703217653348"/>
          <c:h val="6.9363967383905697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0.12958390626149763"/>
          <c:w val="0.89380540974044909"/>
          <c:h val="0.70852281428189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3148148148148147E-2"/>
                  <c:y val="-2.175546560892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9.288289757126553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7667376297529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Промышленная безопасность</c:v>
                </c:pt>
                <c:pt idx="1">
                  <c:v>Энергонадзор</c:v>
                </c:pt>
                <c:pt idx="2">
                  <c:v>Надзор за ГТС</c:v>
                </c:pt>
                <c:pt idx="3">
                  <c:v>Строительный надзор</c:v>
                </c:pt>
                <c:pt idx="4">
                  <c:v>Тех. регламенты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1867</c:v>
                </c:pt>
                <c:pt idx="1">
                  <c:v>2680</c:v>
                </c:pt>
                <c:pt idx="2">
                  <c:v>71</c:v>
                </c:pt>
                <c:pt idx="3">
                  <c:v>147</c:v>
                </c:pt>
                <c:pt idx="4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7.2530864197530895E-2"/>
                  <c:y val="3.241883657948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-2.9278853576153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3"/>
                  <c:y val="-5.131987499224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Промышленная безопасность</c:v>
                </c:pt>
                <c:pt idx="1">
                  <c:v>Энергонадзор</c:v>
                </c:pt>
                <c:pt idx="2">
                  <c:v>Надзор за ГТС</c:v>
                </c:pt>
                <c:pt idx="3">
                  <c:v>Строительный надзор</c:v>
                </c:pt>
                <c:pt idx="4">
                  <c:v>Тех. регламенты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4224</c:v>
                </c:pt>
                <c:pt idx="1">
                  <c:v>2004</c:v>
                </c:pt>
                <c:pt idx="2">
                  <c:v>158</c:v>
                </c:pt>
                <c:pt idx="3">
                  <c:v>123</c:v>
                </c:pt>
                <c:pt idx="4">
                  <c:v>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92960"/>
        <c:axId val="96794496"/>
      </c:barChart>
      <c:catAx>
        <c:axId val="9679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794496"/>
        <c:crosses val="autoZero"/>
        <c:auto val="1"/>
        <c:lblAlgn val="ctr"/>
        <c:lblOffset val="100"/>
        <c:noMultiLvlLbl val="0"/>
      </c:catAx>
      <c:valAx>
        <c:axId val="96794496"/>
        <c:scaling>
          <c:orientation val="minMax"/>
          <c:max val="45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96792960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.28686290949742393"/>
          <c:y val="0.92436238315862806"/>
          <c:w val="0.42627405949256342"/>
          <c:h val="7.5637616841371977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0864197530864196E-3"/>
                  <c:y val="2.8321044604209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877658080722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-9.4934492394215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358024691358028E-2"/>
                  <c:y val="-4.478781642713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296296296296294E-3"/>
                  <c:y val="-6.7344783861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2181</c:v>
                </c:pt>
                <c:pt idx="1">
                  <c:v>1919</c:v>
                </c:pt>
                <c:pt idx="2">
                  <c:v>1197</c:v>
                </c:pt>
                <c:pt idx="3">
                  <c:v>74</c:v>
                </c:pt>
                <c:pt idx="4">
                  <c:v>2130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4144</c:v>
                </c:pt>
                <c:pt idx="1">
                  <c:v>2419</c:v>
                </c:pt>
                <c:pt idx="2">
                  <c:v>4963</c:v>
                </c:pt>
                <c:pt idx="3">
                  <c:v>3812</c:v>
                </c:pt>
                <c:pt idx="4">
                  <c:v>3049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Постоянный надзор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407407407407407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698701248772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07407407407407E-2"/>
                  <c:y val="-2.806032660894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728395061728392E-3"/>
                  <c:y val="-0.12065940441846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1790123456790126E-2"/>
                  <c:y val="-8.13749471659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219</c:v>
                </c:pt>
                <c:pt idx="1">
                  <c:v>635</c:v>
                </c:pt>
                <c:pt idx="2">
                  <c:v>635</c:v>
                </c:pt>
                <c:pt idx="3">
                  <c:v>955</c:v>
                </c:pt>
                <c:pt idx="4">
                  <c:v>1985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022912"/>
        <c:axId val="76024448"/>
      </c:barChart>
      <c:catAx>
        <c:axId val="7602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024448"/>
        <c:crosses val="autoZero"/>
        <c:auto val="0"/>
        <c:lblAlgn val="ctr"/>
        <c:lblOffset val="100"/>
        <c:noMultiLvlLbl val="0"/>
      </c:catAx>
      <c:valAx>
        <c:axId val="76024448"/>
        <c:scaling>
          <c:orientation val="minMax"/>
          <c:max val="72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76022912"/>
        <c:crosses val="autoZero"/>
        <c:crossBetween val="between"/>
        <c:majorUnit val="800"/>
        <c:minorUnit val="6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1"/>
            <c:bubble3D val="0"/>
            <c:spPr>
              <a:ln w="28575">
                <a:solidFill>
                  <a:schemeClr val="accent1"/>
                </a:solidFill>
              </a:ln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056114513463595E-2"/>
                  <c:y val="-4.118946619758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918598716827064"/>
                  <c:y val="-0.42594777050915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036004180033052"/>
                  <c:y val="0.14225706947594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93637600855449E-2"/>
                  <c:y val="1.413139553121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383554486244782E-2"/>
                  <c:y val="-2.316854998593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ФЛ</c:v>
                </c:pt>
                <c:pt idx="1">
                  <c:v>ДЛ</c:v>
                </c:pt>
                <c:pt idx="2">
                  <c:v>ЮЛ</c:v>
                </c:pt>
                <c:pt idx="3">
                  <c:v>Приостановки</c:v>
                </c:pt>
                <c:pt idx="4">
                  <c:v>Предупреждения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344</c:v>
                </c:pt>
                <c:pt idx="2">
                  <c:v>139</c:v>
                </c:pt>
                <c:pt idx="3">
                  <c:v>6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5877320890444245E-2"/>
          <c:y val="0.83775577223445752"/>
          <c:w val="0.94515893846602494"/>
          <c:h val="0.15705696224206869"/>
        </c:manualLayout>
      </c:layout>
      <c:overlay val="0"/>
      <c:txPr>
        <a:bodyPr/>
        <a:lstStyle/>
        <a:p>
          <a:pPr>
            <a:defRPr sz="20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5.056114513463595E-2"/>
                  <c:y val="-4.118946619758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50537085642076E-2"/>
                  <c:y val="0.2613737362515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036004180033052"/>
                  <c:y val="0.14225706947594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93637600855449E-2"/>
                  <c:y val="1.413139553121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383554486244782E-2"/>
                  <c:y val="-2.316854998593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ПБ</c:v>
                </c:pt>
                <c:pt idx="1">
                  <c:v>ЭН</c:v>
                </c:pt>
                <c:pt idx="2">
                  <c:v>ГТС</c:v>
                </c:pt>
                <c:pt idx="3">
                  <c:v>Стройнадзор</c:v>
                </c:pt>
                <c:pt idx="4">
                  <c:v>Тех. регламент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392</c:v>
                </c:pt>
                <c:pt idx="1">
                  <c:v>59</c:v>
                </c:pt>
                <c:pt idx="2">
                  <c:v>38</c:v>
                </c:pt>
                <c:pt idx="3">
                  <c:v>33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2111888791678822E-2"/>
          <c:y val="0.84294303775793133"/>
          <c:w val="0.94515893846602494"/>
          <c:h val="0.15705696224206869"/>
        </c:manualLayout>
      </c:layout>
      <c:overlay val="0"/>
      <c:txPr>
        <a:bodyPr/>
        <a:lstStyle/>
        <a:p>
          <a:pPr>
            <a:defRPr sz="20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6071741032369E-2"/>
          <c:y val="0.14816122806999213"/>
          <c:w val="0.89380540974044909"/>
          <c:h val="0.70852281428189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результатам проверок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3.0864197530864196E-3"/>
                  <c:y val="-2.423948199808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2.3911662397448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7667376297529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521</c:v>
                </c:pt>
                <c:pt idx="1">
                  <c:v>479</c:v>
                </c:pt>
                <c:pt idx="2">
                  <c:v>598</c:v>
                </c:pt>
                <c:pt idx="3">
                  <c:v>388</c:v>
                </c:pt>
                <c:pt idx="4">
                  <c:v>524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проведения проверок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543331389131914E-3"/>
                  <c:y val="-0.15388665735106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0.17681310057880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7388521776140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345679012345678E-2"/>
                  <c:y val="-8.858092449821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16049382716049E-3"/>
                  <c:y val="-0.11923557789353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277</c:v>
                </c:pt>
                <c:pt idx="1">
                  <c:v>269</c:v>
                </c:pt>
                <c:pt idx="2">
                  <c:v>253</c:v>
                </c:pt>
                <c:pt idx="3">
                  <c:v>103</c:v>
                </c:pt>
                <c:pt idx="4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902016"/>
        <c:axId val="98903552"/>
      </c:barChart>
      <c:catAx>
        <c:axId val="9890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903552"/>
        <c:crosses val="autoZero"/>
        <c:auto val="1"/>
        <c:lblAlgn val="ctr"/>
        <c:lblOffset val="100"/>
        <c:noMultiLvlLbl val="0"/>
      </c:catAx>
      <c:valAx>
        <c:axId val="98903552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98902016"/>
        <c:crosses val="autoZero"/>
        <c:crossBetween val="between"/>
        <c:majorUnit val="100"/>
        <c:minorUnit val="100"/>
      </c:valAx>
    </c:plotArea>
    <c:legend>
      <c:legendPos val="b"/>
      <c:layout>
        <c:manualLayout>
          <c:xMode val="edge"/>
          <c:yMode val="edge"/>
          <c:x val="5.2295008262856026E-2"/>
          <c:y val="0.92222345917649495"/>
          <c:w val="0.82766234081850876"/>
          <c:h val="6.9363967383905697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539552" y="-1052736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539552" y="-1052736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0.38843</cdr:x>
      <cdr:y>0.35429</cdr:y>
    </cdr:from>
    <cdr:to>
      <cdr:x>0.45203</cdr:x>
      <cdr:y>0.42957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84612" y="1541623"/>
          <a:ext cx="668792" cy="327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32,4</a:t>
          </a:r>
          <a:r>
            <a:rPr lang="ru-RU" sz="1600" dirty="0" smtClean="0"/>
            <a:t> 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0.4682</cdr:x>
      <cdr:y>0.73186</cdr:y>
    </cdr:from>
    <cdr:to>
      <cdr:x>0.53179</cdr:x>
      <cdr:y>0.80713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23456" y="3184550"/>
          <a:ext cx="668687" cy="327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39,2</a:t>
          </a:r>
          <a:r>
            <a:rPr lang="ru-RU" sz="1600" dirty="0" smtClean="0"/>
            <a:t> %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0.54108</cdr:x>
      <cdr:y>0.25738</cdr:y>
    </cdr:from>
    <cdr:to>
      <cdr:x>0.60467</cdr:x>
      <cdr:y>0.33266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89734" y="1119959"/>
          <a:ext cx="668687" cy="327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18,8</a:t>
          </a:r>
          <a:r>
            <a:rPr lang="ru-RU" sz="1600" dirty="0" smtClean="0"/>
            <a:t> 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0.57781</cdr:x>
      <cdr:y>0.44694</cdr:y>
    </cdr:from>
    <cdr:to>
      <cdr:x>0.64141</cdr:x>
      <cdr:y>0.52222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75969" y="1944792"/>
          <a:ext cx="668792" cy="327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9,6 %</a:t>
          </a:r>
        </a:p>
        <a:p xmlns:a="http://schemas.openxmlformats.org/drawingml/2006/main"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87C0-F770-44FC-B2AB-055436E9EB4A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B7A1F-12FB-4FB9-9D58-4A8294C4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6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07635-F0E7-4C64-AF6F-EE108F9119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02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86878-799B-47D3-ADA6-64A2BF5009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2B2E2-0A36-4C9B-925B-3BD220D7C0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81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8C50-6E06-4FF1-AF8F-02627C643A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0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D3F15-9F1C-4607-BDE1-60BCAF6B6C9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4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A9C60-3880-43E5-A8EF-5969A2A185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9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9B2C-0174-431A-B9B2-96399C17C0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7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F8860-5E9D-42F4-A418-766A7E832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8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5D4AF-896A-4F90-81FB-22C7AA0333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13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32F8C-0080-40E8-A5CE-E9370849BB5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87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23CDB-F504-4C6F-8E8F-4AB48F663B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7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A1DB2-9598-4CCB-915B-4A90A76082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3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ADAFF-E394-4145-AEAC-AF90F9090B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4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8F789-688B-484D-A209-F875B62C61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26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52169-1A1B-4958-8A4D-CAE3104C03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7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4CDB12-B6BE-4B2F-BCE9-16B6D4FF3E3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75" y="139700"/>
            <a:ext cx="6973888" cy="3744913"/>
          </a:xfrm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68313" y="2133600"/>
            <a:ext cx="8229600" cy="2951163"/>
          </a:xfrm>
        </p:spPr>
        <p:txBody>
          <a:bodyPr/>
          <a:lstStyle/>
          <a:p>
            <a:r>
              <a:rPr lang="ru-RU" altLang="ru-RU" smtClean="0"/>
              <a:t> 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801688" y="4548188"/>
            <a:ext cx="7561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ЛЕНСКОЕ УПРАВЛЕНИЕ РОСТЕХНАДЗОРА</a:t>
            </a:r>
          </a:p>
        </p:txBody>
      </p:sp>
    </p:spTree>
    <p:extLst>
      <p:ext uri="{BB962C8B-B14F-4D97-AF65-F5344CB8AC3E}">
        <p14:creationId xmlns:p14="http://schemas.microsoft.com/office/powerpoint/2010/main" val="35051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47565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наложенных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административных наказаниях (штрафах) по результатам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проведенных проверок             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/ без проведения проверок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50281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28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наложенных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административных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наказаниях в виде штрафа 2017 – 2021 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7453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51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наложенных  административных наказаниях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виде приостановления деятельности, предупреждений 2017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– 2021 гг.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00779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384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Аварийность и травматизм 2020 – 2021 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321344"/>
              </p:ext>
            </p:extLst>
          </p:nvPr>
        </p:nvGraphicFramePr>
        <p:xfrm>
          <a:off x="323528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82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Аварийность и травматизм 2017 – 2021 гг.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064942"/>
              </p:ext>
            </p:extLst>
          </p:nvPr>
        </p:nvGraphicFramePr>
        <p:xfrm>
          <a:off x="323528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88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пострадавших в результате аварий и несчастных случаев (чел.)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999912"/>
              </p:ext>
            </p:extLst>
          </p:nvPr>
        </p:nvGraphicFramePr>
        <p:xfrm>
          <a:off x="457200" y="1412776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03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Распределение проверок по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видам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(энергетический надзор)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9202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03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Количество выявленных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нарушений,</a:t>
            </a:r>
            <a:r>
              <a:rPr lang="ru-RU" altLang="ru-RU" sz="2400" b="1" dirty="0">
                <a:latin typeface="Times New Roman" pitchFamily="18" charset="0"/>
              </a:rPr>
              <a:t> наложенных административных наказаний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739477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827960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95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5157192"/>
            <a:ext cx="8686800" cy="1700808"/>
          </a:xfrm>
        </p:spPr>
        <p:txBody>
          <a:bodyPr/>
          <a:lstStyle/>
          <a:p>
            <a:pPr algn="just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Управлением, в рамках мероприятий по контролю за подготовкой к ОЗП 2021 – 2022 годов проведено - 5 (2020 - 5) внеплановых выездных проверок в отношении 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энергоснабжающих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организаций, расположенных на территории республики: АО «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Теплоэнергия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», АО «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Сахаэнерго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», ГУП «ЖКХ РС (Я)», Амурское предприятие магистральных электрических сетей филиал  ПАО «ФСК ЕЭС», Филиал «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Южно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- Якутские электрические сети» АО "ДРСК». </a:t>
            </a: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endParaRPr lang="ru-RU" altLang="ru-RU" sz="20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123" name="Диаграмма 4"/>
          <p:cNvGraphicFramePr>
            <a:graphicFrameLocks/>
          </p:cNvGraphicFramePr>
          <p:nvPr/>
        </p:nvGraphicFramePr>
        <p:xfrm>
          <a:off x="344488" y="2651125"/>
          <a:ext cx="3581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иаграмма" r:id="rId4" imgW="3590855" imgH="3438442" progId="Excel.Chart.8">
                  <p:embed/>
                </p:oleObj>
              </mc:Choice>
              <mc:Fallback>
                <p:oleObj name="Диаграмма" r:id="rId4" imgW="3590855" imgH="343844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651125"/>
                        <a:ext cx="35814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Диаграмма 5"/>
          <p:cNvGraphicFramePr>
            <a:graphicFrameLocks/>
          </p:cNvGraphicFramePr>
          <p:nvPr/>
        </p:nvGraphicFramePr>
        <p:xfrm>
          <a:off x="4592638" y="2625725"/>
          <a:ext cx="3582987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иаграмма" r:id="rId6" imgW="3590855" imgH="3438442" progId="Excel.Chart.8">
                  <p:embed/>
                </p:oleObj>
              </mc:Choice>
              <mc:Fallback>
                <p:oleObj name="Диаграмма" r:id="rId6" imgW="3590855" imgH="343844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2625725"/>
                        <a:ext cx="3582987" cy="343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695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готовности к отопительному периоду на территории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Саха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(Якутия) подлежали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муниципальных образования и 11 городских округов.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готовности к отопительному периоду получены 30 муниципальными образованиями (2020 - 34) и 11 городскими округами (2020 - 11). После 15.11.2021. акты готовности (после устранения выявленных нарушений) получены 4 муниципальными образованиями: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Анабарский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национальный (Долгано-Эвенский) улус (район)»;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МР «Горный улус (район)»;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МР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Оленекский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Эвенкийский улус (район)»;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МР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Таттинский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улус (район)».</a:t>
            </a:r>
          </a:p>
        </p:txBody>
      </p:sp>
    </p:spTree>
    <p:extLst>
      <p:ext uri="{BB962C8B-B14F-4D97-AF65-F5344CB8AC3E}">
        <p14:creationId xmlns:p14="http://schemas.microsoft.com/office/powerpoint/2010/main" val="19138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</a:t>
            </a:r>
            <a:r>
              <a:rPr lang="ru-RU" altLang="ru-RU" sz="2400" b="1" dirty="0" smtClean="0">
                <a:latin typeface="Times New Roman" pitchFamily="18" charset="0"/>
              </a:rPr>
              <a:t>поднадзорных организаций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747774"/>
              </p:ext>
            </p:extLst>
          </p:nvPr>
        </p:nvGraphicFramePr>
        <p:xfrm>
          <a:off x="457200" y="1268760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927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443565"/>
              </p:ext>
            </p:extLst>
          </p:nvPr>
        </p:nvGraphicFramePr>
        <p:xfrm>
          <a:off x="628650" y="365126"/>
          <a:ext cx="7886700" cy="608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6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Распределение проверок по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видам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надзора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833347"/>
              </p:ext>
            </p:extLst>
          </p:nvPr>
        </p:nvGraphicFramePr>
        <p:xfrm>
          <a:off x="323528" y="764704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18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выявленных нарушений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46704"/>
              </p:ext>
            </p:extLst>
          </p:nvPr>
        </p:nvGraphicFramePr>
        <p:xfrm>
          <a:off x="467544" y="1124744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7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наложенных административных </a:t>
            </a:r>
            <a:r>
              <a:rPr lang="ru-RU" altLang="ru-RU" sz="2400" b="1" dirty="0" smtClean="0">
                <a:latin typeface="Times New Roman" pitchFamily="18" charset="0"/>
              </a:rPr>
              <a:t>наказаний                     </a:t>
            </a:r>
            <a:r>
              <a:rPr lang="ru-RU" altLang="ru-RU" sz="1800" b="1" dirty="0" smtClean="0">
                <a:latin typeface="Times New Roman" pitchFamily="18" charset="0"/>
              </a:rPr>
              <a:t>(по результатам проведенных проверок 2021 года) </a:t>
            </a:r>
            <a:r>
              <a:rPr lang="ru-RU" altLang="ru-RU" sz="1800" b="1" dirty="0">
                <a:latin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885071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555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0"/>
            <a:ext cx="88672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выявляемые при проведении проверок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05" y="2492896"/>
            <a:ext cx="8699975" cy="46085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планы, графики проведения проверок, направленные на реализацию мер по снижению риска аварий на ОПО;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выполняются мероприятия по устранению нарушений, выявленных в процессе в проведения ЭПБ по техническому состоянию строительных конструкций зданий и сооружений;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идентификации представлены недостоверные сведения, характеризующие ОПО;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объеме осуществляется производственный контроль за соблюдением требований промышленной безопасности;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объеме предоставлена проектная документация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86700" cy="19442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длительным сроком эксплуатации, не в полном объеме обеспечено проведение технического диагностирования и ЭПБ резервуаров, технологических трубопроводов и технических устройств, отработавших нормативный срок службы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стройств, </a:t>
            </a:r>
            <a:r>
              <a:rPr lang="ru-RU" sz="2200" dirty="0" err="1" smtClean="0">
                <a:solidFill>
                  <a:schemeClr val="bg1"/>
                </a:solidFill>
              </a:rPr>
              <a:t>отрабтавших</a:t>
            </a:r>
            <a:r>
              <a:rPr lang="ru-RU" dirty="0" smtClean="0">
                <a:solidFill>
                  <a:schemeClr val="bg1"/>
                </a:solidFill>
              </a:rPr>
              <a:t> нормативный </a:t>
            </a:r>
            <a:r>
              <a:rPr lang="ru-RU" dirty="0">
                <a:solidFill>
                  <a:schemeClr val="bg1"/>
                </a:solidFill>
              </a:rPr>
              <a:t>срок службы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121624"/>
              </p:ext>
            </p:extLst>
          </p:nvPr>
        </p:nvGraphicFramePr>
        <p:xfrm>
          <a:off x="628650" y="1700808"/>
          <a:ext cx="7886700" cy="447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2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4514850" y="0"/>
            <a:ext cx="462915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427121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7544" y="5638802"/>
            <a:ext cx="8165243" cy="7940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периметру территории ОПО частично отсутствует несгораемое ограждение</a:t>
            </a:r>
          </a:p>
        </p:txBody>
      </p:sp>
    </p:spTree>
    <p:extLst>
      <p:ext uri="{BB962C8B-B14F-4D97-AF65-F5344CB8AC3E}">
        <p14:creationId xmlns:p14="http://schemas.microsoft.com/office/powerpoint/2010/main" val="39327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4" y="0"/>
            <a:ext cx="8884693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90" y="4691654"/>
            <a:ext cx="7886700" cy="12314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Резервуары не оборудованы приборами контроля и сигнализации, обеспечивающими его безопасную эксплуатацию, а именно: замер уровня, температуры, давления.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Федеральный государственный строительный надзор на основании «Положения о федеральном государственном строительном надзоре», утвержденного Постановлением Правительства Российской Федерации от 30 июня 2021 года № 1087, Градостроительного кодекса Российской Федерации и Федерального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31.07.2020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248-ФЗ «О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контроле (надзоре) и муниципальном контроле в Российской Федерации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82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48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49674517"/>
              </p:ext>
            </p:extLst>
          </p:nvPr>
        </p:nvGraphicFramePr>
        <p:xfrm>
          <a:off x="611560" y="548680"/>
          <a:ext cx="7797552" cy="555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10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Распределение проверок по видам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10685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36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статьей 72 и 73 Федерального закона от 31.07.2020 № 248-ФЗ «О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контроле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(надзоре) и муниципальном контроле в Российской Федерации» вступившим в силу с 1 июля 2021 года срок проведения выездной и документарной проверки не должен превышать 10 рабочих дней.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592" y="3717032"/>
            <a:ext cx="302433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Ранее</a:t>
            </a:r>
          </a:p>
          <a:p>
            <a:pPr marL="0" indent="0" algn="just">
              <a:buFont typeface="Arial" pitchFamily="34" charset="0"/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более 20               рабочих дней                                       в соответствии                  с 294-ФЗ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88024" y="3717032"/>
            <a:ext cx="36004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</a:t>
            </a:r>
          </a:p>
          <a:p>
            <a:pPr marL="0" indent="0" algn="just">
              <a:buFont typeface="Arial" pitchFamily="34" charset="0"/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более 10                рабочих дней                                    в соответствии                                с 248-ФЗ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8234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99537544"/>
              </p:ext>
            </p:extLst>
          </p:nvPr>
        </p:nvGraphicFramePr>
        <p:xfrm>
          <a:off x="611560" y="188640"/>
          <a:ext cx="81369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1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6381"/>
            <a:ext cx="8496175" cy="1290411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b="1" dirty="0" smtClean="0">
                <a:latin typeface="Times New Roman" pitchFamily="18" charset="0"/>
              </a:rPr>
              <a:t>Наиболее </a:t>
            </a:r>
            <a:r>
              <a:rPr lang="ru-RU" altLang="ru-RU" sz="2400" b="1" dirty="0">
                <a:latin typeface="Times New Roman" pitchFamily="18" charset="0"/>
              </a:rPr>
              <a:t>часто встречающиеся нарушения обязательных требований</a:t>
            </a:r>
            <a:br>
              <a:rPr lang="ru-RU" altLang="ru-RU" sz="2400" b="1" dirty="0">
                <a:latin typeface="Times New Roman" pitchFamily="18" charset="0"/>
              </a:rPr>
            </a:br>
            <a:endParaRPr lang="ru-RU" altLang="ru-RU" sz="2200" dirty="0" smtClean="0"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14777593"/>
              </p:ext>
            </p:extLst>
          </p:nvPr>
        </p:nvGraphicFramePr>
        <p:xfrm>
          <a:off x="483172" y="1412776"/>
          <a:ext cx="8496174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32"/>
                <a:gridCol w="2383260"/>
                <a:gridCol w="1440160"/>
                <a:gridCol w="1152128"/>
                <a:gridCol w="1152128"/>
                <a:gridCol w="936104"/>
                <a:gridCol w="950962"/>
              </a:tblGrid>
              <a:tr h="144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нарушений обязательных требований</a:t>
                      </a: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акт, устанавливающий обязательные требования</a:t>
                      </a: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за нарушение обязательных требований</a:t>
                      </a: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причины нарушений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за отчетный период</a:t>
                      </a:r>
                    </a:p>
                  </a:txBody>
                  <a:tcPr marL="49302" marR="49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за период 2020 г.</a:t>
                      </a:r>
                    </a:p>
                  </a:txBody>
                  <a:tcPr marL="49302" marR="49302" marT="0" marB="0" anchor="ctr"/>
                </a:tc>
              </a:tr>
              <a:tr h="12040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документации, получившей положительное заключение государственной экспертизы</a:t>
                      </a: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6 ст. 52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 ст. 9.4 КоАП РФ</a:t>
                      </a:r>
                    </a:p>
                  </a:txBody>
                  <a:tcPr marL="49302" marR="4930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контроль со стороны руководства, низкая исполнительская дисциплина, несоблюдение требований федерального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9302" marR="49302" marT="0" marB="0"/>
                </a:tc>
              </a:tr>
              <a:tr h="1430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требований при ведении исполнительной документации (журналы работ, акты освидетельствования скрытых работ и т.д.)</a:t>
                      </a: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4 ст. 53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 ст. 9.4 КоАП РФ</a:t>
                      </a:r>
                    </a:p>
                  </a:txBody>
                  <a:tcPr marL="49302" marR="493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302" marR="49302" marT="0" marB="0"/>
                </a:tc>
              </a:tr>
              <a:tr h="8136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Несоответствующее исполнение обязанностей строительного контроля</a:t>
                      </a: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 ст. 53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 ст. 9.4 КоАП РФ</a:t>
                      </a:r>
                    </a:p>
                  </a:txBody>
                  <a:tcPr marL="49302" marR="493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</a:p>
                  </a:txBody>
                  <a:tcPr marL="49302" marR="493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302" marR="493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6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64367161"/>
              </p:ext>
            </p:extLst>
          </p:nvPr>
        </p:nvGraphicFramePr>
        <p:xfrm>
          <a:off x="395536" y="260648"/>
          <a:ext cx="849694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058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января 2022 года отдел осуществляет федеральный государственный надзор в области промышленной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по Республике Саха (Якутия).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поднадзорных организаций, эксплуатирующих подъемные сооружения – 326, ОПО – 458.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Количество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устройств на ОПО составляет 1990 единиц, из которых 1331 отечественного и 659 импортного производства.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03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проведенных в отношении поднадзорных организаций проверках и иных мероприятиях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268760"/>
            <a:ext cx="8229600" cy="517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периоде инспекторским составом, осуществляющим надзор за подъемными сооружениями на ОПО, проведено 10 проверок из них 4 плановые и 6 внеплановых проверок: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4 по контролю за исполнением предписаний,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2 по обращению граждан.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плановых проверок проверено 3 ОПО – 1 класса опасности, 1 ОПО – 2 класса опасности и 4 ОПО – 3 класса опасности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заявлениям соискателей лицензии проведена 1(1) проверка экспертной организации.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проверок выявлено 34 нарушения требований безопасности, в том числе 10 по невыполнению предписаний.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 инспекторский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отдела принял участие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комиссиях, для принятия решения о возможности пуска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полученных уведомлений от организаций собственников лифтов, инспекторским составом отдела проведены контрольные осмотры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для оформления решений о вводе объектов в эксплуатацию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замены или модернизации лифтов.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проведено 8 внеплановых проверок, выявлено 29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81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15891488"/>
              </p:ext>
            </p:extLst>
          </p:nvPr>
        </p:nvGraphicFramePr>
        <p:xfrm>
          <a:off x="611560" y="332656"/>
          <a:ext cx="81369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271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нарушений обязательных требований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17122234"/>
              </p:ext>
            </p:extLst>
          </p:nvPr>
        </p:nvGraphicFramePr>
        <p:xfrm>
          <a:off x="457200" y="1268760"/>
          <a:ext cx="8363272" cy="5244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6888"/>
                <a:gridCol w="1224136"/>
                <a:gridCol w="1080120"/>
                <a:gridCol w="1152128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нарушений обязательных требований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выявления в 2021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выявления    в 2021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 полной мере осуществляется производственный контроль за соблюдением требований промышленной безопасности.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9.1 КоАП РФ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время отпуска основного работника специалиста, ответственного за осуществление производственного контроля, отсутствует приказ о возложении обязанностей на работника его замещающего.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9.1 КоАП РФ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 договор обязательного страхования гражданской ответственности.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9.1 КоАП РФ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773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2413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по результатам контрольно-надзорной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13285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/>
              <a:t>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проведенных проверок в отношении подконтрольных организаций на которых используются стационарно установленные грузоподъемные механизмы и подъемные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наложено 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штрафов по части 1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 на юридическое лицо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должностное лицо.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Сумма штрафов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1190,0 тыс.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2020 году – назначено 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штрафов на сумму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1545,0 тыс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81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Распределение внеплановых проверок по основаниям их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проведения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567678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52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47565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Соотношение количества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проведенных проверок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выявленными  нарушениями   /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без нарушений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77411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97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выявленных нарушений по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видам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надзора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921490"/>
              </p:ext>
            </p:extLst>
          </p:nvPr>
        </p:nvGraphicFramePr>
        <p:xfrm>
          <a:off x="467544" y="1124744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Количество выявленных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нарушений при проведении плановых, внеплановых и проверок по постоянному надзору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178469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87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наложенных административных </a:t>
            </a:r>
            <a:r>
              <a:rPr lang="ru-RU" altLang="ru-RU" sz="2400" b="1" dirty="0" smtClean="0">
                <a:latin typeface="Times New Roman" pitchFamily="18" charset="0"/>
              </a:rPr>
              <a:t>наказаний                     </a:t>
            </a:r>
            <a:r>
              <a:rPr lang="ru-RU" altLang="ru-RU" sz="1800" b="1" dirty="0" smtClean="0">
                <a:latin typeface="Times New Roman" pitchFamily="18" charset="0"/>
              </a:rPr>
              <a:t>(по результатам проведенных проверок 2021 года) </a:t>
            </a:r>
            <a:r>
              <a:rPr lang="ru-RU" altLang="ru-RU" sz="1800" b="1" dirty="0">
                <a:latin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852271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2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Количество наложенных административных </a:t>
            </a:r>
            <a:r>
              <a:rPr lang="ru-RU" altLang="ru-RU" sz="2400" b="1" dirty="0" smtClean="0">
                <a:latin typeface="Times New Roman" pitchFamily="18" charset="0"/>
              </a:rPr>
              <a:t>наказаний   с разбивкой по видам надзора                                                     </a:t>
            </a:r>
            <a:r>
              <a:rPr lang="ru-RU" altLang="ru-RU" sz="1800" b="1" dirty="0" smtClean="0">
                <a:latin typeface="Times New Roman" pitchFamily="18" charset="0"/>
              </a:rPr>
              <a:t>(по результатам проведенных проверок 2021 года) </a:t>
            </a:r>
            <a:r>
              <a:rPr lang="ru-RU" altLang="ru-RU" sz="1800" b="1" dirty="0">
                <a:latin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2515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008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1316</Words>
  <Application>Microsoft Office PowerPoint</Application>
  <PresentationFormat>Экран (4:3)</PresentationFormat>
  <Paragraphs>263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Тема Office</vt:lpstr>
      <vt:lpstr>Оформление по умолчанию</vt:lpstr>
      <vt:lpstr>Диаграмма</vt:lpstr>
      <vt:lpstr> </vt:lpstr>
      <vt:lpstr>Количество поднадзорных организаций </vt:lpstr>
      <vt:lpstr>Распределение проверок по видам</vt:lpstr>
      <vt:lpstr>Распределение внеплановых проверок по основаниям их  проведения</vt:lpstr>
      <vt:lpstr>Соотношение количества проведенных проверок с выявленными  нарушениями   / без нарушений</vt:lpstr>
      <vt:lpstr>Количество выявленных нарушений по видам надзора</vt:lpstr>
      <vt:lpstr>Количество выявленных нарушений при проведении плановых, внеплановых и проверок по постоянному надзору</vt:lpstr>
      <vt:lpstr>Количество наложенных административных наказаний                     (по результатам проведенных проверок 2021 года)  </vt:lpstr>
      <vt:lpstr>Количество наложенных административных наказаний   с разбивкой по видам надзора                                                     (по результатам проведенных проверок 2021 года)  </vt:lpstr>
      <vt:lpstr>Сведения о наложенных административных наказаниях (штрафах) по результатам проведенных проверок               / без проведения проверок</vt:lpstr>
      <vt:lpstr>Сведения о наложенных административных наказаниях в виде штрафа 2017 – 2021 гг.</vt:lpstr>
      <vt:lpstr>Сведения о наложенных  административных наказаниях в виде приостановления деятельности, предупреждений 2017 – 2021 гг. </vt:lpstr>
      <vt:lpstr>Аварийность и травматизм 2020 – 2021 гг.</vt:lpstr>
      <vt:lpstr>Аварийность и травматизм 2017 – 2021 гг.</vt:lpstr>
      <vt:lpstr>Количество пострадавших в результате аварий и несчастных случаев (чел.) </vt:lpstr>
      <vt:lpstr>Распределение проверок по видам (энергетический надзор)</vt:lpstr>
      <vt:lpstr>Количество выявленных нарушений, наложенных административных наказаний </vt:lpstr>
      <vt:lpstr>Управлением, в рамках мероприятий по контролю за подготовкой к ОЗП 2021 – 2022 годов проведено - 5 (2020 - 5) внеплановых выездных проверок в отношении  энергоснабжающих организаций, расположенных на территории республики: АО «Теплоэнергия», АО «Сахаэнерго», ГУП «ЖКХ РС (Я)», Амурское предприятие магистральных электрических сетей филиал  ПАО «ФСК ЕЭС», Филиал «Южно - Якутские электрические сети» АО "ДРСК».  </vt:lpstr>
      <vt:lpstr>Презентация PowerPoint</vt:lpstr>
      <vt:lpstr>Презентация PowerPoint</vt:lpstr>
      <vt:lpstr>Распределение проверок по видам надзора</vt:lpstr>
      <vt:lpstr>Количество выявленных нарушений</vt:lpstr>
      <vt:lpstr>Количество наложенных административных наказаний                     (по результатам проведенных проверок 2021 года)  </vt:lpstr>
      <vt:lpstr>Основные нарушения, выявляемые при проведении проверок</vt:lpstr>
      <vt:lpstr>  В связи с длительным сроком эксплуатации, не в полном объеме обеспечено проведение технического диагностирования и ЭПБ резервуаров, технологических трубопроводов и технических устройств, отработавших нормативный срок службы устройств, отрабтавших нормативный срок службы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часто встречающиеся нарушения обязательных требований </vt:lpstr>
      <vt:lpstr>Презентация PowerPoint</vt:lpstr>
      <vt:lpstr>Презентация PowerPoint</vt:lpstr>
      <vt:lpstr>Сведения о проведенных в отношении поднадзорных организаций проверках и иных мероприятиях</vt:lpstr>
      <vt:lpstr>Презентация PowerPoint</vt:lpstr>
      <vt:lpstr>Описание нарушений обязательных требований</vt:lpstr>
      <vt:lpstr>Административная ответственность по результатам контрольно-надзорной деятельности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Роева Ирина Валерьевна</dc:creator>
  <cp:lastModifiedBy>Роева Ирина Валерьевна</cp:lastModifiedBy>
  <cp:revision>178</cp:revision>
  <cp:lastPrinted>2021-03-16T07:09:25Z</cp:lastPrinted>
  <dcterms:created xsi:type="dcterms:W3CDTF">2018-07-25T06:35:57Z</dcterms:created>
  <dcterms:modified xsi:type="dcterms:W3CDTF">2022-03-21T03:38:00Z</dcterms:modified>
</cp:coreProperties>
</file>